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713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13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535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09940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741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222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7764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0495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885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81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755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484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340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784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437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482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286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4926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  <p:sldLayoutId id="2147484002" r:id="rId13"/>
    <p:sldLayoutId id="2147484003" r:id="rId14"/>
    <p:sldLayoutId id="2147484004" r:id="rId15"/>
    <p:sldLayoutId id="2147484005" r:id="rId16"/>
    <p:sldLayoutId id="21474840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4366" y="281852"/>
            <a:ext cx="7772400" cy="10647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МІНІСТЕРСТВО ОСВІТИ І НАУКИ УКРАЇНИ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ХЕРСОНСЬКИЙ ДЕРЖАВНИЙ УНІВЕРСИТЕТ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ФАКУЛЬТЕТ ЕКОНОМІКИ І МЕНЕДЖМЕНТУ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КАФЕДРА ЕКОНОМІКИ, МЕНЕДЖМЕНТУ І АДМІНІСТРУВАННЯ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71800" y="2636912"/>
            <a:ext cx="4464496" cy="571504"/>
          </a:xfrm>
        </p:spPr>
        <p:txBody>
          <a:bodyPr>
            <a:noAutofit/>
          </a:bodyPr>
          <a:lstStyle/>
          <a:p>
            <a:pPr algn="ctr"/>
            <a:r>
              <a:rPr lang="uk-UA" sz="3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«основи лідерства»</a:t>
            </a:r>
            <a:endParaRPr lang="ru-RU" sz="3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403648" y="4690691"/>
            <a:ext cx="6400800" cy="2005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Галузь знань </a:t>
            </a:r>
            <a:r>
              <a:rPr kumimoji="0" lang="uk-UA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Управління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Спеціальність 073 Менеджмент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бакалавр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Херсон-2020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106838"/>
            <a:ext cx="3780928" cy="485246"/>
          </a:xfrm>
        </p:spPr>
        <p:txBody>
          <a:bodyPr anchor="ctr">
            <a:noAutofit/>
          </a:bodyPr>
          <a:lstStyle/>
          <a:p>
            <a:r>
              <a:rPr lang="uk-UA" sz="3000" b="1" u="sng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ОСНОВИ ЛІДЕРСТВА</a:t>
            </a:r>
            <a:endParaRPr lang="uk-UA" sz="3000" u="sng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2334069"/>
            <a:ext cx="7849380" cy="1145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здобуття теоретичних знань про лідерство як соціально-психологічне явище, оволодіти вміннями аналізувати поведінку лідерів, навчитися розвивати лідерські якості співробітників та власні</a:t>
            </a:r>
            <a:endParaRPr lang="uk-UA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8708" y="3575416"/>
            <a:ext cx="410445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Завдання навчальної дисципліни:</a:t>
            </a:r>
            <a:endParaRPr kumimoji="0" lang="uk-UA" sz="20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58708" y="908720"/>
            <a:ext cx="410445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Предмет навчальної дисципліни:</a:t>
            </a:r>
            <a:endParaRPr kumimoji="0" lang="uk-UA" sz="20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58708" y="2128066"/>
            <a:ext cx="374441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Мета навчальної дисципліни</a:t>
            </a:r>
            <a:r>
              <a:rPr lang="uk-UA" sz="2000" dirty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:</a:t>
            </a:r>
            <a:endParaRPr lang="uk-UA" sz="2000" b="1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917340" y="4002632"/>
            <a:ext cx="7903132" cy="23762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dirty="0"/>
              <a:t>• 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сприяти  розумінню  студентами  сутності  та  соціальної  значущості  лідерства  в  сучасних  умовах,  місця  й ролі  курсу  в  системі  управління  та  у формуванні професійних якостей менеджера;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• допомогти  розвивати фахові  якості  відповідно  до  службового статусу в ієрархії управління;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• засвоїти методологічні засади визначення схильності до 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лідерства,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 а також набути навичок використання соціальних  і психологічних технологій розвитку лідерських якостей.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043608" y="1326462"/>
            <a:ext cx="7776864" cy="5153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еоретичні аспекти і практичні положення феномену лідерства в житті суспільства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310766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252536" y="630924"/>
            <a:ext cx="446449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Програмні компетентності: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58770" y="1122540"/>
            <a:ext cx="8713476" cy="48987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sz="1700" b="1" dirty="0" smtClean="0"/>
              <a:t>1. </a:t>
            </a:r>
            <a:r>
              <a:rPr lang="uk-UA" sz="1700" b="1" dirty="0"/>
              <a:t>Здатність застосовувати знання у практичних ситуаціях </a:t>
            </a:r>
            <a:endParaRPr lang="ru-RU" sz="1700" b="1" dirty="0"/>
          </a:p>
          <a:p>
            <a:r>
              <a:rPr lang="uk-UA" sz="1700" b="1" dirty="0" smtClean="0"/>
              <a:t>2. </a:t>
            </a:r>
            <a:r>
              <a:rPr lang="uk-UA" sz="1700" b="1" dirty="0"/>
              <a:t>Знання та розуміння предметної області та розуміння професійної </a:t>
            </a:r>
            <a:r>
              <a:rPr lang="uk-UA" sz="1700" b="1" dirty="0" smtClean="0"/>
              <a:t>діяльності</a:t>
            </a:r>
            <a:r>
              <a:rPr lang="uk-UA" sz="1700" b="1" dirty="0"/>
              <a:t>. </a:t>
            </a:r>
            <a:endParaRPr lang="ru-RU" sz="1700" b="1" dirty="0"/>
          </a:p>
          <a:p>
            <a:r>
              <a:rPr lang="uk-UA" sz="1700" b="1" dirty="0"/>
              <a:t>3</a:t>
            </a:r>
            <a:r>
              <a:rPr lang="uk-UA" sz="1700" b="1" dirty="0" smtClean="0"/>
              <a:t>. </a:t>
            </a:r>
            <a:r>
              <a:rPr lang="uk-UA" sz="1700" b="1" dirty="0"/>
              <a:t>Здатність до адаптації та дії в новій ситуації. </a:t>
            </a:r>
            <a:endParaRPr lang="ru-RU" sz="1700" b="1" dirty="0"/>
          </a:p>
          <a:p>
            <a:r>
              <a:rPr lang="uk-UA" sz="1700" b="1" dirty="0"/>
              <a:t>4</a:t>
            </a:r>
            <a:r>
              <a:rPr lang="uk-UA" sz="1700" b="1" dirty="0" smtClean="0"/>
              <a:t>. </a:t>
            </a:r>
            <a:r>
              <a:rPr lang="uk-UA" sz="1700" b="1" dirty="0"/>
              <a:t>Здатність генерувати нові ідеї (креативність). </a:t>
            </a:r>
            <a:endParaRPr lang="ru-RU" sz="1700" b="1" dirty="0"/>
          </a:p>
          <a:p>
            <a:r>
              <a:rPr lang="uk-UA" sz="1700" b="1" dirty="0"/>
              <a:t>5</a:t>
            </a:r>
            <a:r>
              <a:rPr lang="uk-UA" sz="1700" b="1" dirty="0" smtClean="0"/>
              <a:t>. </a:t>
            </a:r>
            <a:r>
              <a:rPr lang="uk-UA" sz="1700" b="1" dirty="0"/>
              <a:t>Здатність управляти організацією та її підрозділами через реалізацію функцій менеджменту, </a:t>
            </a:r>
            <a:endParaRPr lang="ru-RU" sz="1700" b="1" dirty="0"/>
          </a:p>
          <a:p>
            <a:r>
              <a:rPr lang="uk-UA" sz="1700" b="1" dirty="0"/>
              <a:t>6</a:t>
            </a:r>
            <a:r>
              <a:rPr lang="uk-UA" sz="1700" b="1" dirty="0" smtClean="0"/>
              <a:t>. </a:t>
            </a:r>
            <a:r>
              <a:rPr lang="uk-UA" sz="1700" b="1" dirty="0"/>
              <a:t>Здатність діяти соціально відповідально і свідомо. </a:t>
            </a:r>
            <a:endParaRPr lang="ru-RU" sz="1700" b="1" dirty="0"/>
          </a:p>
          <a:p>
            <a:r>
              <a:rPr lang="uk-UA" sz="1700" b="1" dirty="0"/>
              <a:t>7</a:t>
            </a:r>
            <a:r>
              <a:rPr lang="uk-UA" sz="1700" b="1" dirty="0" smtClean="0"/>
              <a:t>. </a:t>
            </a:r>
            <a:r>
              <a:rPr lang="uk-UA" sz="1700" b="1" dirty="0"/>
              <a:t>Здатність обирати та використовувати сучасний інструментарій </a:t>
            </a:r>
            <a:r>
              <a:rPr lang="uk-UA" sz="1700" b="1" dirty="0" smtClean="0"/>
              <a:t>менеджменту</a:t>
            </a:r>
            <a:r>
              <a:rPr lang="uk-UA" sz="1700" b="1" dirty="0"/>
              <a:t>. </a:t>
            </a:r>
            <a:endParaRPr lang="ru-RU" sz="1700" b="1" dirty="0"/>
          </a:p>
          <a:p>
            <a:r>
              <a:rPr lang="uk-UA" sz="1700" b="1" dirty="0" smtClean="0"/>
              <a:t>8. </a:t>
            </a:r>
            <a:r>
              <a:rPr lang="uk-UA" sz="1700" b="1" dirty="0"/>
              <a:t>Здатність працювати в команді та налагоджувати міжособистісну взаємодію при вирішенні професійних завдань. </a:t>
            </a:r>
            <a:endParaRPr lang="ru-RU" sz="1700" b="1" dirty="0"/>
          </a:p>
          <a:p>
            <a:r>
              <a:rPr lang="uk-UA" sz="1700" b="1" dirty="0" smtClean="0"/>
              <a:t>9. </a:t>
            </a:r>
            <a:r>
              <a:rPr lang="uk-UA" sz="1700" b="1" dirty="0"/>
              <a:t>Здатність оцінювати виконувані роботи, забезпечувати їх якість та мотивувати персонал організації. </a:t>
            </a:r>
            <a:endParaRPr lang="ru-RU" sz="1700" b="1" dirty="0"/>
          </a:p>
          <a:p>
            <a:r>
              <a:rPr lang="uk-UA" sz="1700" b="1" dirty="0" smtClean="0"/>
              <a:t>10. </a:t>
            </a:r>
            <a:r>
              <a:rPr lang="uk-UA" sz="1700" b="1" dirty="0"/>
              <a:t>Здатність створювати та організовувати ефективні комунікації в процесі управління. </a:t>
            </a:r>
            <a:endParaRPr lang="ru-RU" sz="1700" b="1" dirty="0"/>
          </a:p>
          <a:p>
            <a:r>
              <a:rPr lang="uk-UA" sz="1700" b="1" dirty="0" smtClean="0"/>
              <a:t>11. </a:t>
            </a:r>
            <a:r>
              <a:rPr lang="uk-UA" sz="1700" b="1" dirty="0"/>
              <a:t>Розуміти принципи психології та використовувати їх у професійній діяльності. </a:t>
            </a:r>
            <a:endParaRPr lang="ru-RU" sz="1700" b="1" dirty="0"/>
          </a:p>
          <a:p>
            <a:r>
              <a:rPr lang="uk-UA" sz="1700" b="1" dirty="0" smtClean="0"/>
              <a:t>12. </a:t>
            </a:r>
            <a:r>
              <a:rPr lang="uk-UA" sz="1700" b="1" dirty="0"/>
              <a:t>Здатність формувати та демонструвати лідерські якості та поведінкові </a:t>
            </a:r>
            <a:r>
              <a:rPr lang="uk-UA" sz="1700" b="1" dirty="0" smtClean="0"/>
              <a:t>навички.</a:t>
            </a:r>
            <a:endParaRPr lang="ru-RU" sz="1700" b="1" dirty="0"/>
          </a:p>
          <a:p>
            <a:r>
              <a:rPr lang="uk-UA" sz="1700" b="1" dirty="0" smtClean="0"/>
              <a:t> </a:t>
            </a:r>
            <a:endParaRPr lang="ru-RU" sz="1700" b="1" dirty="0"/>
          </a:p>
          <a:p>
            <a:endParaRPr lang="ru-RU" sz="1700" b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861175" y="-14525"/>
            <a:ext cx="3780928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3000" b="1" u="sng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ОСНОВИ ЛІДЕРСТВА</a:t>
            </a:r>
            <a:endParaRPr lang="uk-UA" sz="3000" u="sng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1196752"/>
            <a:ext cx="8605464" cy="51740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4000"/>
              </a:lnSpc>
            </a:pPr>
            <a:r>
              <a:rPr lang="uk-UA" b="1" dirty="0"/>
              <a:t>1</a:t>
            </a:r>
            <a:r>
              <a:rPr lang="uk-UA" b="1" dirty="0" smtClean="0"/>
              <a:t>. </a:t>
            </a:r>
            <a:r>
              <a:rPr lang="uk-UA" b="1" dirty="0"/>
              <a:t>Демонструвати навички виявлення проблем та обґрунтування управлінських рішень. </a:t>
            </a:r>
            <a:endParaRPr lang="ru-RU" b="1" dirty="0"/>
          </a:p>
          <a:p>
            <a:pPr>
              <a:lnSpc>
                <a:spcPct val="114000"/>
              </a:lnSpc>
            </a:pPr>
            <a:r>
              <a:rPr lang="uk-UA" b="1" dirty="0"/>
              <a:t>2</a:t>
            </a:r>
            <a:r>
              <a:rPr lang="uk-UA" b="1" dirty="0" smtClean="0"/>
              <a:t>. </a:t>
            </a:r>
            <a:r>
              <a:rPr lang="uk-UA" b="1" dirty="0"/>
              <a:t>Демонструвати навички взаємодії, лідерства, командної роботи. </a:t>
            </a:r>
            <a:endParaRPr lang="ru-RU" b="1" dirty="0"/>
          </a:p>
          <a:p>
            <a:pPr>
              <a:lnSpc>
                <a:spcPct val="114000"/>
              </a:lnSpc>
            </a:pPr>
            <a:r>
              <a:rPr lang="uk-UA" b="1" dirty="0" smtClean="0"/>
              <a:t>3. </a:t>
            </a:r>
            <a:r>
              <a:rPr lang="uk-UA" b="1" dirty="0"/>
              <a:t>Мати навички обґрунтування дієвих інструментів мотивування персоналу організації. </a:t>
            </a:r>
            <a:endParaRPr lang="ru-RU" b="1" dirty="0"/>
          </a:p>
          <a:p>
            <a:pPr>
              <a:lnSpc>
                <a:spcPct val="114000"/>
              </a:lnSpc>
            </a:pPr>
            <a:r>
              <a:rPr lang="uk-UA" b="1" dirty="0" smtClean="0"/>
              <a:t>4. </a:t>
            </a:r>
            <a:r>
              <a:rPr lang="uk-UA" b="1" dirty="0"/>
              <a:t>Демонструвати навички аналізу ситуації та здійснення комунікації у різних сферах діяльності організації.</a:t>
            </a:r>
            <a:endParaRPr lang="ru-RU" b="1" dirty="0"/>
          </a:p>
          <a:p>
            <a:pPr>
              <a:lnSpc>
                <a:spcPct val="114000"/>
              </a:lnSpc>
            </a:pPr>
            <a:r>
              <a:rPr lang="uk-UA" b="1" dirty="0" smtClean="0"/>
              <a:t>5</a:t>
            </a:r>
            <a:r>
              <a:rPr lang="uk-UA" b="1" dirty="0"/>
              <a:t>. Демонструвати здатність діяти соціально відповідально та громадсько свідомо на основі етичних міркувань (мотивів), повагу до різноманітності та </a:t>
            </a:r>
            <a:r>
              <a:rPr lang="uk-UA" b="1" dirty="0" err="1"/>
              <a:t>міжкультурності</a:t>
            </a:r>
            <a:r>
              <a:rPr lang="uk-UA" b="1" dirty="0"/>
              <a:t>. </a:t>
            </a:r>
            <a:endParaRPr lang="ru-RU" b="1" dirty="0"/>
          </a:p>
          <a:p>
            <a:pPr>
              <a:lnSpc>
                <a:spcPct val="114000"/>
              </a:lnSpc>
            </a:pPr>
            <a:r>
              <a:rPr lang="uk-UA" b="1" dirty="0" smtClean="0"/>
              <a:t>6</a:t>
            </a:r>
            <a:r>
              <a:rPr lang="uk-UA" b="1" dirty="0"/>
              <a:t>. Демонструвати навички самостійної роботи, гнучкого мислення, відкритості до нових знань, бути критичним і самокритичним. </a:t>
            </a:r>
            <a:endParaRPr lang="ru-RU" b="1" dirty="0"/>
          </a:p>
          <a:p>
            <a:pPr>
              <a:lnSpc>
                <a:spcPct val="114000"/>
              </a:lnSpc>
            </a:pPr>
            <a:r>
              <a:rPr lang="uk-UA" b="1" dirty="0" smtClean="0"/>
              <a:t>7</a:t>
            </a:r>
            <a:r>
              <a:rPr lang="uk-UA" b="1" dirty="0"/>
              <a:t>. Виконувати дослідження індивідуально та/або в групі під керівництвом </a:t>
            </a:r>
            <a:r>
              <a:rPr lang="uk-UA" b="1" dirty="0" smtClean="0"/>
              <a:t>лідера.</a:t>
            </a:r>
            <a:endParaRPr lang="ru-RU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979" y="652405"/>
            <a:ext cx="5580112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Програмні результати навчання: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2915816" y="44624"/>
            <a:ext cx="3780928" cy="485246"/>
          </a:xfrm>
        </p:spPr>
        <p:txBody>
          <a:bodyPr anchor="ctr">
            <a:noAutofit/>
          </a:bodyPr>
          <a:lstStyle/>
          <a:p>
            <a:r>
              <a:rPr lang="uk-UA" sz="3000" b="1" u="sng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ОСНОВИ ЛІДЕРСТВА</a:t>
            </a:r>
            <a:endParaRPr lang="uk-UA" sz="3000" u="sng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628800"/>
            <a:ext cx="7868776" cy="3528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uk-UA" sz="2000" b="1" dirty="0"/>
              <a:t>Тема 1. Феномен лідерства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uk-UA" sz="2000" b="1" dirty="0"/>
              <a:t>Тема 2. Теорії лідерства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uk-UA" sz="2000" b="1" dirty="0"/>
              <a:t>Тема 3. Специфіка організаційного лідерства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uk-UA" sz="2000" b="1" dirty="0"/>
              <a:t>Тема 5. Мотиваційна складова лідерської діяльності в організації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uk-UA" sz="2000" b="1" dirty="0"/>
              <a:t>Тема 6. </a:t>
            </a:r>
            <a:r>
              <a:rPr lang="uk-UA" sz="2000" b="1" dirty="0" err="1"/>
              <a:t>Командотворення</a:t>
            </a:r>
            <a:r>
              <a:rPr lang="uk-UA" sz="2000" b="1" dirty="0"/>
              <a:t> як безпосередня функція лідера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uk-UA" sz="2000" b="1" dirty="0"/>
              <a:t>Тема 7. Розвиток лідерських якостей</a:t>
            </a:r>
            <a:endParaRPr lang="ru-RU" sz="20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504" y="1052736"/>
            <a:ext cx="2412014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Перелік тем: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915816" y="106838"/>
            <a:ext cx="3780928" cy="485246"/>
          </a:xfrm>
        </p:spPr>
        <p:txBody>
          <a:bodyPr anchor="ctr">
            <a:noAutofit/>
          </a:bodyPr>
          <a:lstStyle/>
          <a:p>
            <a:r>
              <a:rPr lang="uk-UA" sz="3000" b="1" u="sng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ОСНОВИ ЛІДЕРСТВА</a:t>
            </a:r>
            <a:endParaRPr lang="uk-UA" sz="3000" u="sng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09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7504" y="681955"/>
            <a:ext cx="3312368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Основна література: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6445" y="1268760"/>
            <a:ext cx="8605464" cy="51740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 err="1"/>
              <a:t>Андрушків</a:t>
            </a:r>
            <a:r>
              <a:rPr lang="ru-RU" b="1" dirty="0"/>
              <a:t>, Б. М. </a:t>
            </a:r>
            <a:r>
              <a:rPr lang="ru-RU" b="1" dirty="0" err="1"/>
              <a:t>Корпоративне</a:t>
            </a:r>
            <a:r>
              <a:rPr lang="ru-RU" b="1" dirty="0"/>
              <a:t> </a:t>
            </a:r>
            <a:r>
              <a:rPr lang="ru-RU" b="1" dirty="0" err="1"/>
              <a:t>управлінння</a:t>
            </a:r>
            <a:r>
              <a:rPr lang="ru-RU" b="1" dirty="0"/>
              <a:t> [Текст]: </a:t>
            </a:r>
            <a:r>
              <a:rPr lang="ru-RU" b="1" dirty="0" err="1"/>
              <a:t>навч</a:t>
            </a:r>
            <a:r>
              <a:rPr lang="ru-RU" b="1" dirty="0"/>
              <a:t>. </a:t>
            </a:r>
            <a:r>
              <a:rPr lang="ru-RU" b="1" dirty="0" err="1"/>
              <a:t>посіб</a:t>
            </a:r>
            <a:r>
              <a:rPr lang="ru-RU" b="1" dirty="0"/>
              <a:t>. / </a:t>
            </a:r>
            <a:r>
              <a:rPr lang="ru-RU" b="1" dirty="0" err="1"/>
              <a:t>Б.М.Андрушків</a:t>
            </a:r>
            <a:r>
              <a:rPr lang="ru-RU" b="1" dirty="0"/>
              <a:t>, </a:t>
            </a:r>
            <a:r>
              <a:rPr lang="ru-RU" b="1" dirty="0" err="1"/>
              <a:t>С.П.Черничинець</a:t>
            </a:r>
            <a:r>
              <a:rPr lang="ru-RU" b="1" dirty="0"/>
              <a:t>. – К.: Кондор, 2011. – </a:t>
            </a:r>
            <a:r>
              <a:rPr lang="ru-RU" b="1" dirty="0" smtClean="0"/>
              <a:t>528с.</a:t>
            </a:r>
          </a:p>
          <a:p>
            <a:r>
              <a:rPr lang="ru-RU" b="1" dirty="0"/>
              <a:t>Бендер П.У., </a:t>
            </a:r>
            <a:r>
              <a:rPr lang="ru-RU" b="1" dirty="0" err="1"/>
              <a:t>Хеллман</a:t>
            </a:r>
            <a:r>
              <a:rPr lang="ru-RU" b="1" dirty="0"/>
              <a:t> Е. </a:t>
            </a:r>
            <a:r>
              <a:rPr lang="ru-RU" b="1" dirty="0" err="1"/>
              <a:t>Лідерство</a:t>
            </a:r>
            <a:r>
              <a:rPr lang="ru-RU" b="1" dirty="0"/>
              <a:t> </a:t>
            </a:r>
            <a:r>
              <a:rPr lang="ru-RU" b="1" dirty="0" err="1"/>
              <a:t>зсередини</a:t>
            </a:r>
            <a:r>
              <a:rPr lang="ru-RU" b="1" dirty="0"/>
              <a:t> / Переклад з англ.– М.: </a:t>
            </a:r>
            <a:r>
              <a:rPr lang="ru-RU" b="1" dirty="0" err="1"/>
              <a:t>Попурі</a:t>
            </a:r>
            <a:r>
              <a:rPr lang="ru-RU" b="1" dirty="0"/>
              <a:t>, 2005. – 303с. </a:t>
            </a:r>
            <a:endParaRPr lang="ru-RU" b="1" dirty="0" smtClean="0"/>
          </a:p>
          <a:p>
            <a:r>
              <a:rPr lang="ru-RU" b="1" dirty="0" smtClean="0"/>
              <a:t>2. </a:t>
            </a:r>
            <a:r>
              <a:rPr lang="ru-RU" b="1" dirty="0" err="1" smtClean="0"/>
              <a:t>Гоулман</a:t>
            </a:r>
            <a:r>
              <a:rPr lang="ru-RU" b="1" dirty="0" smtClean="0"/>
              <a:t> </a:t>
            </a:r>
            <a:r>
              <a:rPr lang="ru-RU" b="1" dirty="0"/>
              <a:t>Д. </a:t>
            </a:r>
            <a:r>
              <a:rPr lang="ru-RU" b="1" dirty="0" err="1"/>
              <a:t>Емоційне</a:t>
            </a:r>
            <a:r>
              <a:rPr lang="ru-RU" b="1" dirty="0"/>
              <a:t> </a:t>
            </a:r>
            <a:r>
              <a:rPr lang="ru-RU" b="1" dirty="0" err="1"/>
              <a:t>лідерство</a:t>
            </a:r>
            <a:r>
              <a:rPr lang="ru-RU" b="1" dirty="0"/>
              <a:t>: </a:t>
            </a:r>
            <a:r>
              <a:rPr lang="ru-RU" b="1" dirty="0" err="1"/>
              <a:t>Мистецтво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людьми на </a:t>
            </a:r>
            <a:r>
              <a:rPr lang="ru-RU" b="1" dirty="0" err="1"/>
              <a:t>основі</a:t>
            </a:r>
            <a:r>
              <a:rPr lang="ru-RU" b="1" dirty="0"/>
              <a:t> </a:t>
            </a:r>
            <a:r>
              <a:rPr lang="ru-RU" b="1" dirty="0" err="1"/>
              <a:t>емоційного</a:t>
            </a:r>
            <a:r>
              <a:rPr lang="ru-RU" b="1" dirty="0"/>
              <a:t> </a:t>
            </a:r>
            <a:r>
              <a:rPr lang="ru-RU" b="1" dirty="0" err="1"/>
              <a:t>інтелекту</a:t>
            </a:r>
            <a:r>
              <a:rPr lang="ru-RU" b="1" dirty="0"/>
              <a:t>. – М.: </a:t>
            </a:r>
            <a:r>
              <a:rPr lang="ru-RU" b="1" dirty="0" err="1"/>
              <a:t>Альпіна</a:t>
            </a:r>
            <a:r>
              <a:rPr lang="ru-RU" b="1" dirty="0"/>
              <a:t>, 2005. – 301с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3. </a:t>
            </a:r>
            <a:r>
              <a:rPr lang="ru-RU" b="1" dirty="0" err="1" smtClean="0"/>
              <a:t>Дороніна</a:t>
            </a:r>
            <a:r>
              <a:rPr lang="ru-RU" b="1" dirty="0" smtClean="0"/>
              <a:t> </a:t>
            </a:r>
            <a:r>
              <a:rPr lang="ru-RU" b="1" dirty="0"/>
              <a:t>М. С. Культура </a:t>
            </a:r>
            <a:r>
              <a:rPr lang="ru-RU" b="1" dirty="0" err="1"/>
              <a:t>ділового</a:t>
            </a:r>
            <a:r>
              <a:rPr lang="ru-RU" b="1" dirty="0"/>
              <a:t> </a:t>
            </a:r>
            <a:r>
              <a:rPr lang="ru-RU" b="1" dirty="0" err="1"/>
              <a:t>спілкування</a:t>
            </a:r>
            <a:r>
              <a:rPr lang="ru-RU" b="1" dirty="0"/>
              <a:t> і партнерства: </a:t>
            </a:r>
            <a:r>
              <a:rPr lang="ru-RU" b="1" dirty="0" err="1"/>
              <a:t>навчальний</a:t>
            </a:r>
            <a:r>
              <a:rPr lang="ru-RU" b="1" dirty="0"/>
              <a:t> </a:t>
            </a:r>
            <a:r>
              <a:rPr lang="ru-RU" b="1" dirty="0" err="1"/>
              <a:t>посібник</a:t>
            </a:r>
            <a:r>
              <a:rPr lang="ru-RU" b="1" dirty="0"/>
              <a:t> / М. С. </a:t>
            </a:r>
            <a:r>
              <a:rPr lang="ru-RU" b="1" dirty="0" err="1"/>
              <a:t>Дороніна</a:t>
            </a:r>
            <a:r>
              <a:rPr lang="ru-RU" b="1" dirty="0"/>
              <a:t>, А. В. </a:t>
            </a:r>
            <a:r>
              <a:rPr lang="ru-RU" b="1" dirty="0" err="1"/>
              <a:t>Доронін</a:t>
            </a:r>
            <a:r>
              <a:rPr lang="ru-RU" b="1" dirty="0"/>
              <a:t>. – </a:t>
            </a:r>
            <a:r>
              <a:rPr lang="ru-RU" b="1" dirty="0" err="1"/>
              <a:t>Харків</a:t>
            </a:r>
            <a:r>
              <a:rPr lang="ru-RU" b="1" dirty="0"/>
              <a:t>: Вид. ХНЕУ, 2008. – 204с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4. Дж</a:t>
            </a:r>
            <a:r>
              <a:rPr lang="ru-RU" b="1" dirty="0"/>
              <a:t>. </a:t>
            </a:r>
            <a:r>
              <a:rPr lang="ru-RU" b="1" dirty="0" err="1"/>
              <a:t>Уітмор</a:t>
            </a:r>
            <a:r>
              <a:rPr lang="ru-RU" b="1" dirty="0"/>
              <a:t>. </a:t>
            </a:r>
            <a:r>
              <a:rPr lang="ru-RU" b="1" dirty="0" err="1"/>
              <a:t>Коучинг</a:t>
            </a:r>
            <a:r>
              <a:rPr lang="ru-RU" b="1" dirty="0"/>
              <a:t> </a:t>
            </a:r>
            <a:r>
              <a:rPr lang="ru-RU" b="1" dirty="0" err="1"/>
              <a:t>високої</a:t>
            </a:r>
            <a:r>
              <a:rPr lang="ru-RU" b="1" dirty="0"/>
              <a:t> </a:t>
            </a:r>
            <a:r>
              <a:rPr lang="ru-RU" b="1" dirty="0" err="1"/>
              <a:t>ефективності</a:t>
            </a:r>
            <a:r>
              <a:rPr lang="ru-RU" b="1" dirty="0"/>
              <a:t>. / Пер. з англ. – М.: </a:t>
            </a:r>
            <a:r>
              <a:rPr lang="ru-RU" b="1" dirty="0" err="1"/>
              <a:t>Міжнародна</a:t>
            </a:r>
            <a:r>
              <a:rPr lang="ru-RU" b="1" dirty="0"/>
              <a:t> </a:t>
            </a:r>
            <a:r>
              <a:rPr lang="ru-RU" b="1" dirty="0" err="1"/>
              <a:t>академія</a:t>
            </a:r>
            <a:r>
              <a:rPr lang="ru-RU" b="1" dirty="0"/>
              <a:t> корпоративного </a:t>
            </a:r>
            <a:r>
              <a:rPr lang="ru-RU" b="1" dirty="0" err="1"/>
              <a:t>управління</a:t>
            </a:r>
            <a:r>
              <a:rPr lang="ru-RU" b="1" dirty="0"/>
              <a:t> та </a:t>
            </a:r>
            <a:r>
              <a:rPr lang="ru-RU" b="1" dirty="0" err="1"/>
              <a:t>бізнесу</a:t>
            </a:r>
            <a:r>
              <a:rPr lang="ru-RU" b="1" dirty="0"/>
              <a:t>, 2005. – 168с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5. </a:t>
            </a:r>
            <a:r>
              <a:rPr lang="ru-RU" b="1" dirty="0" err="1" smtClean="0"/>
              <a:t>Кіпніс</a:t>
            </a:r>
            <a:r>
              <a:rPr lang="ru-RU" b="1" dirty="0" smtClean="0"/>
              <a:t> </a:t>
            </a:r>
            <a:r>
              <a:rPr lang="ru-RU" b="1" dirty="0"/>
              <a:t>М. </a:t>
            </a:r>
            <a:r>
              <a:rPr lang="ru-RU" b="1" dirty="0" err="1"/>
              <a:t>Тренінг</a:t>
            </a:r>
            <a:r>
              <a:rPr lang="ru-RU" b="1" dirty="0"/>
              <a:t> </a:t>
            </a:r>
            <a:r>
              <a:rPr lang="ru-RU" b="1" dirty="0" err="1"/>
              <a:t>лідерства</a:t>
            </a:r>
            <a:r>
              <a:rPr lang="ru-RU" b="1" dirty="0"/>
              <a:t>. – М.: Ось-89, 2004.–144с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6. </a:t>
            </a:r>
            <a:r>
              <a:rPr lang="ru-RU" b="1" dirty="0" err="1" smtClean="0"/>
              <a:t>Річард</a:t>
            </a:r>
            <a:r>
              <a:rPr lang="ru-RU" b="1" dirty="0" smtClean="0"/>
              <a:t> </a:t>
            </a:r>
            <a:r>
              <a:rPr lang="ru-RU" b="1" dirty="0" err="1"/>
              <a:t>Фарсон</a:t>
            </a:r>
            <a:r>
              <a:rPr lang="ru-RU" b="1" dirty="0"/>
              <a:t>, Ральф </a:t>
            </a:r>
            <a:r>
              <a:rPr lang="ru-RU" b="1" dirty="0" err="1"/>
              <a:t>Кейес</a:t>
            </a:r>
            <a:r>
              <a:rPr lang="ru-RU" b="1" dirty="0"/>
              <a:t>. </a:t>
            </a:r>
            <a:r>
              <a:rPr lang="ru-RU" b="1" dirty="0" err="1"/>
              <a:t>Парадокси</a:t>
            </a:r>
            <a:r>
              <a:rPr lang="ru-RU" b="1" dirty="0"/>
              <a:t> </a:t>
            </a:r>
            <a:r>
              <a:rPr lang="ru-RU" b="1" dirty="0" err="1"/>
              <a:t>лідерства</a:t>
            </a:r>
            <a:r>
              <a:rPr lang="ru-RU" b="1" dirty="0"/>
              <a:t>. Перев. з англ. – М.: ТОВ </a:t>
            </a:r>
            <a:r>
              <a:rPr lang="ru-RU" b="1" dirty="0" err="1"/>
              <a:t>Видавничий</a:t>
            </a:r>
            <a:r>
              <a:rPr lang="ru-RU" b="1" dirty="0"/>
              <a:t> </a:t>
            </a:r>
            <a:r>
              <a:rPr lang="ru-RU" b="1" dirty="0" err="1"/>
              <a:t>ДімСофія</a:t>
            </a:r>
            <a:r>
              <a:rPr lang="ru-RU" b="1" dirty="0"/>
              <a:t>», 2006. – 160с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7. Федоренко </a:t>
            </a:r>
            <a:r>
              <a:rPr lang="ru-RU" b="1" dirty="0"/>
              <a:t>Ю.О. </a:t>
            </a:r>
            <a:r>
              <a:rPr lang="ru-RU" b="1" dirty="0" err="1"/>
              <a:t>Тренінг</a:t>
            </a:r>
            <a:r>
              <a:rPr lang="ru-RU" b="1" dirty="0"/>
              <a:t> </a:t>
            </a:r>
            <a:r>
              <a:rPr lang="ru-RU" b="1" dirty="0" err="1"/>
              <a:t>командостворення</a:t>
            </a:r>
            <a:r>
              <a:rPr lang="ru-RU" b="1" dirty="0"/>
              <a:t>. </a:t>
            </a:r>
            <a:r>
              <a:rPr lang="ru-RU" b="1" dirty="0" err="1"/>
              <a:t>Тренінгові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r>
              <a:rPr lang="ru-RU" b="1" dirty="0"/>
              <a:t> у </a:t>
            </a:r>
            <a:r>
              <a:rPr lang="ru-RU" b="1" dirty="0" err="1"/>
              <a:t>роботі</a:t>
            </a:r>
            <a:r>
              <a:rPr lang="ru-RU" b="1" dirty="0"/>
              <a:t> </a:t>
            </a:r>
            <a:r>
              <a:rPr lang="ru-RU" b="1" dirty="0" err="1"/>
              <a:t>психологічної</a:t>
            </a:r>
            <a:r>
              <a:rPr lang="ru-RU" b="1" dirty="0"/>
              <a:t> </a:t>
            </a:r>
            <a:r>
              <a:rPr lang="ru-RU" b="1" dirty="0" err="1"/>
              <a:t>служби</a:t>
            </a:r>
            <a:r>
              <a:rPr lang="ru-RU" b="1" dirty="0"/>
              <a:t> </a:t>
            </a:r>
            <a:r>
              <a:rPr lang="ru-RU" b="1" dirty="0" err="1"/>
              <a:t>вищого</a:t>
            </a:r>
            <a:r>
              <a:rPr lang="ru-RU" b="1" dirty="0"/>
              <a:t> </a:t>
            </a:r>
            <a:r>
              <a:rPr lang="ru-RU" b="1" dirty="0" err="1"/>
              <a:t>навчального</a:t>
            </a:r>
            <a:r>
              <a:rPr lang="ru-RU" b="1" dirty="0"/>
              <a:t> закладу: </a:t>
            </a:r>
            <a:r>
              <a:rPr lang="ru-RU" b="1" dirty="0" err="1"/>
              <a:t>навчальний</a:t>
            </a:r>
            <a:r>
              <a:rPr lang="ru-RU" b="1" dirty="0"/>
              <a:t> </a:t>
            </a:r>
            <a:r>
              <a:rPr lang="ru-RU" b="1" dirty="0" err="1"/>
              <a:t>посібник</a:t>
            </a:r>
            <a:r>
              <a:rPr lang="ru-RU" b="1" dirty="0"/>
              <a:t> / за наук. ред. </a:t>
            </a:r>
            <a:r>
              <a:rPr lang="ru-RU" b="1" dirty="0" err="1"/>
              <a:t>Н.О.Євдокимової</a:t>
            </a:r>
            <a:r>
              <a:rPr lang="ru-RU" b="1" dirty="0"/>
              <a:t>. – </a:t>
            </a:r>
            <a:r>
              <a:rPr lang="ru-RU" b="1" dirty="0" err="1"/>
              <a:t>Миколаїв</a:t>
            </a:r>
            <a:r>
              <a:rPr lang="ru-RU" b="1" dirty="0"/>
              <a:t>: </a:t>
            </a:r>
            <a:r>
              <a:rPr lang="ru-RU" b="1" dirty="0" err="1"/>
              <a:t>Іліон</a:t>
            </a:r>
            <a:r>
              <a:rPr lang="ru-RU" b="1" dirty="0"/>
              <a:t>, 2013. – 558с. </a:t>
            </a:r>
            <a:endParaRPr lang="ru-RU" b="1" dirty="0" smtClean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915816" y="31717"/>
            <a:ext cx="3780928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3000" b="1" u="sng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ОСНОВИ ЛІДЕРСТВА</a:t>
            </a:r>
            <a:endParaRPr lang="uk-UA" sz="3000" u="sng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177</TotalTime>
  <Words>586</Words>
  <Application>Microsoft Office PowerPoint</Application>
  <PresentationFormat>Экран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Ион</vt:lpstr>
      <vt:lpstr>МІНІСТЕРСТВО ОСВІТИ І НАУКИ УКРАЇНИ ХЕРСОНСЬКИЙ ДЕРЖАВНИЙ УНІВЕРСИТЕТ ФАКУЛЬТЕТ ЕКОНОМІКИ І МЕНЕДЖМЕНТУ КАФЕДРА ЕКОНОМІКИ, МЕНЕДЖМЕНТУ І АДМІНІСТРУВАННЯ</vt:lpstr>
      <vt:lpstr>ОСНОВИ ЛІДЕРСТВА</vt:lpstr>
      <vt:lpstr>Слайд 3</vt:lpstr>
      <vt:lpstr>ОСНОВИ ЛІДЕРСТВА</vt:lpstr>
      <vt:lpstr>ОСНОВИ ЛІДЕРСТВА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менеджменту і адміністрування</dc:title>
  <dc:creator>GARRY</dc:creator>
  <cp:lastModifiedBy>SVETIK</cp:lastModifiedBy>
  <cp:revision>36</cp:revision>
  <dcterms:created xsi:type="dcterms:W3CDTF">2020-06-05T21:00:31Z</dcterms:created>
  <dcterms:modified xsi:type="dcterms:W3CDTF">2020-08-13T18:51:44Z</dcterms:modified>
</cp:coreProperties>
</file>